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</p:sldMasterIdLst>
  <p:notesMasterIdLst>
    <p:notesMasterId r:id="rId28"/>
  </p:notesMasterIdLst>
  <p:sldIdLst>
    <p:sldId id="256" r:id="rId2"/>
    <p:sldId id="257" r:id="rId3"/>
    <p:sldId id="280" r:id="rId4"/>
    <p:sldId id="295" r:id="rId5"/>
    <p:sldId id="288" r:id="rId6"/>
    <p:sldId id="289" r:id="rId7"/>
    <p:sldId id="290" r:id="rId8"/>
    <p:sldId id="291" r:id="rId9"/>
    <p:sldId id="296" r:id="rId10"/>
    <p:sldId id="263" r:id="rId11"/>
    <p:sldId id="283" r:id="rId12"/>
    <p:sldId id="281" r:id="rId13"/>
    <p:sldId id="265" r:id="rId14"/>
    <p:sldId id="293" r:id="rId15"/>
    <p:sldId id="294" r:id="rId16"/>
    <p:sldId id="271" r:id="rId17"/>
    <p:sldId id="266" r:id="rId18"/>
    <p:sldId id="300" r:id="rId19"/>
    <p:sldId id="270" r:id="rId20"/>
    <p:sldId id="269" r:id="rId21"/>
    <p:sldId id="267" r:id="rId22"/>
    <p:sldId id="277" r:id="rId23"/>
    <p:sldId id="285" r:id="rId24"/>
    <p:sldId id="297" r:id="rId25"/>
    <p:sldId id="298" r:id="rId26"/>
    <p:sldId id="301" r:id="rId27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7" autoAdjust="0"/>
    <p:restoredTop sz="90929"/>
  </p:normalViewPr>
  <p:slideViewPr>
    <p:cSldViewPr>
      <p:cViewPr varScale="1">
        <p:scale>
          <a:sx n="101" d="100"/>
          <a:sy n="101" d="100"/>
        </p:scale>
        <p:origin x="81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67288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724400"/>
            <a:ext cx="54816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445625"/>
            <a:ext cx="29670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9445625"/>
            <a:ext cx="29670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E3D042-E888-4BF9-A7B5-765C08F354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248BC8-17FB-485D-930D-7098B02D108F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942975" y="746125"/>
            <a:ext cx="497205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724400"/>
            <a:ext cx="5483225" cy="45672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4A9101-38FB-4E9D-91E3-0DF841C8E0BD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942975" y="746125"/>
            <a:ext cx="4970463" cy="3727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724400"/>
            <a:ext cx="5483225" cy="4473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56B652-0662-48F5-950C-FC6C951698BC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942975" y="746125"/>
            <a:ext cx="4970463" cy="3727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724400"/>
            <a:ext cx="5483225" cy="4473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3CD3D8-7E53-4359-8614-63E5DF9C1825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42975" y="746125"/>
            <a:ext cx="4970463" cy="3727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724400"/>
            <a:ext cx="5483225" cy="4473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C2859A-62A6-4B6C-84B4-B8E6E9691699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68875" cy="3725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3225" cy="43830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C2859A-62A6-4B6C-84B4-B8E6E9691699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68875" cy="3725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3225" cy="43830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4490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18C496-EC32-4454-8D2C-7D5477B1474D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68875" cy="3725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3225" cy="43830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16A5AB-F07F-4FB9-8E21-FD52B4EDA908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942975" y="746125"/>
            <a:ext cx="4970463" cy="3727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724400"/>
            <a:ext cx="5483225" cy="4473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AFEEA5-4D3C-4DCA-9CEE-9E8A0BEE0EAA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942975" y="746125"/>
            <a:ext cx="4970463" cy="3727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724400"/>
            <a:ext cx="5483225" cy="4473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F11226-6F4F-4DB6-B462-BA28918AB631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942975" y="746125"/>
            <a:ext cx="4970463" cy="3727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724400"/>
            <a:ext cx="5483225" cy="4473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71478-2205-4465-AF5A-4ABCC55B333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373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090D-F772-470A-98D4-1077D54A08D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98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090D-F772-470A-98D4-1077D54A08D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25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090D-F772-470A-98D4-1077D54A08D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615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090D-F772-470A-98D4-1077D54A08D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66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090D-F772-470A-98D4-1077D54A08D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407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7FE6B-23C2-41B7-B6CB-F7FEB2B2993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821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FC873-6ED3-4EFA-B4AC-2668C12E9D4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643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03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2FD9E-4FCE-4250-A73C-FFE8DA3D95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617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86503-2D7A-41B8-A67D-A752CB32117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630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6D1B3-28B5-4EB0-A81E-6D6BF1688ED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877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BE7C2-F45B-45BB-8A52-346D812D5A0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646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A8AB7-CB2D-467F-A4EA-CEBA6D9058A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124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1A4EA-A626-4576-B274-5C5F2C050FA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569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3D659-EF18-4DE7-A7CE-1FBFAB5AEDF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476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72725-6F24-40B5-B0CE-4C8CF29E769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284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A2F45-AA38-4D0A-B97D-2F01A5E0BD6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946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EE8090D-F772-470A-98D4-1077D54A08D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480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00013"/>
            <a:ext cx="8218487" cy="28019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altLang="de-DE" sz="8800" dirty="0" smtClean="0"/>
              <a:t>Herzlich Willkommen</a:t>
            </a:r>
          </a:p>
        </p:txBody>
      </p:sp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457200" y="3429000"/>
          <a:ext cx="8229600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r:id="rId4" imgW="20247619" imgH="5068007" progId="">
                  <p:embed/>
                </p:oleObj>
              </mc:Choice>
              <mc:Fallback>
                <p:oleObj r:id="rId4" imgW="20247619" imgH="506800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8229600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8013" cy="1620838"/>
          </a:xfrm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644650"/>
            <a:ext cx="8228013" cy="4435475"/>
          </a:xfrm>
        </p:spPr>
        <p:txBody>
          <a:bodyPr lIns="0" tIns="0" rIns="0" bIns="0" anchor="ctr"/>
          <a:lstStyle/>
          <a:p>
            <a:pPr marL="0" indent="0" algn="ctr" eaLnBrk="1" hangingPunct="1">
              <a:buNone/>
            </a:pPr>
            <a:r>
              <a:rPr lang="de-DE" altLang="de-DE" sz="3600" b="1" dirty="0" smtClean="0"/>
              <a:t>Was ist das Besondere am CRG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192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1235224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 smtClean="0"/>
              <a:t>Besonderheiten und Schwerpunkte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844824"/>
            <a:ext cx="6347714" cy="46805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altLang="de-DE" sz="2800" u="sng" dirty="0" smtClean="0"/>
              <a:t>Auszeichnungen und Titel</a:t>
            </a:r>
            <a:r>
              <a:rPr lang="de-DE" altLang="de-DE" sz="2800" dirty="0" smtClean="0"/>
              <a:t>:</a:t>
            </a:r>
          </a:p>
          <a:p>
            <a:pPr eaLnBrk="1" hangingPunct="1">
              <a:buFontTx/>
              <a:buChar char="-"/>
            </a:pPr>
            <a:r>
              <a:rPr lang="de-DE" altLang="de-DE" sz="2800" dirty="0" smtClean="0"/>
              <a:t>Europaschule</a:t>
            </a:r>
          </a:p>
          <a:p>
            <a:pPr eaLnBrk="1" hangingPunct="1">
              <a:buFontTx/>
              <a:buChar char="-"/>
            </a:pPr>
            <a:r>
              <a:rPr lang="de-DE" altLang="de-DE" sz="2800" dirty="0" smtClean="0"/>
              <a:t>Schule ohne Rassismus – Schule mit Courage </a:t>
            </a:r>
            <a:endParaRPr lang="de-DE" altLang="de-DE" sz="28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800" dirty="0" err="1" smtClean="0"/>
              <a:t>Fairtrade</a:t>
            </a:r>
            <a:r>
              <a:rPr lang="de-DE" altLang="de-DE" sz="2800" dirty="0" smtClean="0"/>
              <a:t> Schule  </a:t>
            </a:r>
            <a:endParaRPr lang="de-DE" altLang="de-DE" sz="28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</a:pPr>
            <a:r>
              <a:rPr lang="de-DE" altLang="de-DE" sz="2800" dirty="0" smtClean="0"/>
              <a:t>Schule der Zukunft</a:t>
            </a:r>
          </a:p>
          <a:p>
            <a:pPr eaLnBrk="1" hangingPunct="1">
              <a:buFontTx/>
              <a:buChar char="-"/>
            </a:pPr>
            <a:r>
              <a:rPr lang="de-DE" altLang="de-DE" sz="2800" dirty="0" smtClean="0"/>
              <a:t>Teamschule bei „Schulen im Team“</a:t>
            </a:r>
          </a:p>
          <a:p>
            <a:pPr eaLnBrk="1" hangingPunct="1">
              <a:buFontTx/>
              <a:buChar char="-"/>
            </a:pPr>
            <a:r>
              <a:rPr lang="de-DE" altLang="de-DE" sz="2800" dirty="0" smtClean="0"/>
              <a:t>Zukunftsschule</a:t>
            </a:r>
          </a:p>
          <a:p>
            <a:pPr eaLnBrk="1" hangingPunct="1">
              <a:buFontTx/>
              <a:buChar char="-"/>
            </a:pPr>
            <a:r>
              <a:rPr lang="de-DE" altLang="de-DE" sz="2800" dirty="0" smtClean="0"/>
              <a:t>Schwerpunktschule Tischtennis </a:t>
            </a:r>
            <a:endParaRPr lang="de-DE" altLang="de-DE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6425" cy="143668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mtClean="0"/>
              <a:t>Besonderheiten und Schwerpunkte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6425" cy="4813970"/>
          </a:xfrm>
        </p:spPr>
        <p:txBody>
          <a:bodyPr/>
          <a:lstStyle/>
          <a:p>
            <a:pPr marL="684213" indent="-682625" eaLnBrk="1" hangingPunct="1">
              <a:lnSpc>
                <a:spcPct val="83000"/>
              </a:lnSpc>
              <a:buFont typeface="Times New Roman" panose="02020603050405020304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3200" u="sng" dirty="0" smtClean="0"/>
              <a:t>Pädagogischer Schwerpunkt</a:t>
            </a:r>
          </a:p>
          <a:p>
            <a:pPr marL="684213" indent="-682625" eaLnBrk="1" hangingPunct="1">
              <a:lnSpc>
                <a:spcPct val="83000"/>
              </a:lnSpc>
              <a:buFont typeface="Times New Roman" panose="02020603050405020304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de-DE" altLang="de-DE" sz="3200" u="sng" dirty="0" smtClean="0"/>
          </a:p>
          <a:p>
            <a:pPr marL="684213" indent="-682625" eaLnBrk="1" hangingPunct="1">
              <a:lnSpc>
                <a:spcPct val="83000"/>
              </a:lnSpc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2800" dirty="0" smtClean="0"/>
              <a:t>„Das CRG bringt dich weiter“ =         Kümmern um jeden Einzelnen,        persönlich und systematisch durch    Förderung des </a:t>
            </a:r>
            <a:r>
              <a:rPr lang="de-DE" altLang="de-DE" sz="2800" b="1" dirty="0" smtClean="0"/>
              <a:t>Individuellen Lernens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>
            <a:noAutofit/>
          </a:bodyPr>
          <a:lstStyle/>
          <a:p>
            <a:pPr algn="ctr"/>
            <a:r>
              <a:rPr lang="de-DE" sz="4800" dirty="0" smtClean="0"/>
              <a:t>Individuelles Lernen</a:t>
            </a:r>
            <a:endParaRPr lang="de-DE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>
            <a:noAutofit/>
          </a:bodyPr>
          <a:lstStyle/>
          <a:p>
            <a:r>
              <a:rPr lang="de-DE" sz="2400" b="1" dirty="0" smtClean="0"/>
              <a:t>Lernplattform</a:t>
            </a:r>
            <a:r>
              <a:rPr lang="de-DE" sz="2400" dirty="0" smtClean="0"/>
              <a:t> </a:t>
            </a:r>
            <a:r>
              <a:rPr lang="de-DE" sz="2400" dirty="0" err="1" smtClean="0"/>
              <a:t>Itslearning</a:t>
            </a:r>
            <a:r>
              <a:rPr lang="de-DE" sz="2400" dirty="0" smtClean="0"/>
              <a:t> für alle Schülerinnen und Schüler </a:t>
            </a: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b="1" dirty="0" err="1" smtClean="0"/>
              <a:t>Forder</a:t>
            </a:r>
            <a:r>
              <a:rPr lang="de-DE" sz="2400" b="1" dirty="0" smtClean="0"/>
              <a:t>-Förder-Projekt </a:t>
            </a:r>
            <a:r>
              <a:rPr lang="de-DE" sz="2400" dirty="0" smtClean="0"/>
              <a:t>für Leistungsstarke </a:t>
            </a: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b="1" dirty="0" smtClean="0"/>
              <a:t>Förderkonzept: </a:t>
            </a:r>
            <a:r>
              <a:rPr lang="de-DE" sz="2400" dirty="0" smtClean="0"/>
              <a:t>1 Stunde Förderunterricht in allen Hauptfächern (D, E, M, F, L) und in allen Jahrgangsstufen (5-10) nach Zuweisung oder freiwilliger Teilnahme</a:t>
            </a:r>
          </a:p>
          <a:p>
            <a:r>
              <a:rPr lang="de-DE" sz="2400" dirty="0" smtClean="0"/>
              <a:t>Viele </a:t>
            </a:r>
            <a:r>
              <a:rPr lang="de-DE" sz="2400" b="1" dirty="0" smtClean="0"/>
              <a:t>außerunterrichtliche Angebote</a:t>
            </a:r>
            <a:r>
              <a:rPr lang="de-DE" sz="2400" dirty="0" smtClean="0"/>
              <a:t>: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dirty="0" err="1" smtClean="0"/>
              <a:t>AG´s</a:t>
            </a:r>
            <a:r>
              <a:rPr lang="de-DE" sz="2400" dirty="0" smtClean="0"/>
              <a:t>; Wettbewerbe, Auftritte, Turniere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714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6425" cy="143668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mtClean="0"/>
              <a:t>Besonderheiten und Schwerpunkte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6425" cy="4813970"/>
          </a:xfrm>
        </p:spPr>
        <p:txBody>
          <a:bodyPr/>
          <a:lstStyle/>
          <a:p>
            <a:pPr marL="684213" indent="-682625" eaLnBrk="1" hangingPunct="1">
              <a:lnSpc>
                <a:spcPct val="83000"/>
              </a:lnSpc>
              <a:buFont typeface="Times New Roman" panose="02020603050405020304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3200" u="sng" dirty="0" smtClean="0"/>
              <a:t>Pädagogischer Schwerpunkt</a:t>
            </a:r>
          </a:p>
          <a:p>
            <a:pPr marL="684213" indent="-682625" eaLnBrk="1" hangingPunct="1">
              <a:lnSpc>
                <a:spcPct val="83000"/>
              </a:lnSpc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2800" dirty="0" smtClean="0"/>
              <a:t>- „Das CRG bringt dich weiter“ = Kümmern um jeden Einzelnen, persönlich und systematisch durch Förderung des Individuellen Lernens</a:t>
            </a:r>
          </a:p>
          <a:p>
            <a:pPr marL="684213" indent="-682625" eaLnBrk="1" hangingPunct="1">
              <a:lnSpc>
                <a:spcPct val="83000"/>
              </a:lnSpc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2800" dirty="0" smtClean="0"/>
              <a:t>- Soziales Lernen, auch als Unterrichtsfach</a:t>
            </a:r>
          </a:p>
          <a:p>
            <a:pPr marL="684213" indent="-682625">
              <a:lnSpc>
                <a:spcPct val="83000"/>
              </a:lnSpc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2800" dirty="0" smtClean="0"/>
              <a:t>- Schulpaten</a:t>
            </a:r>
          </a:p>
          <a:p>
            <a:pPr marL="684213" indent="-682625">
              <a:lnSpc>
                <a:spcPct val="83000"/>
              </a:lnSpc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2800" dirty="0"/>
              <a:t>- Beratungssystem ( 4 </a:t>
            </a:r>
            <a:r>
              <a:rPr lang="de-DE" altLang="de-DE" sz="2800" dirty="0" err="1"/>
              <a:t>KollegInnen</a:t>
            </a:r>
            <a:r>
              <a:rPr lang="de-DE" altLang="de-DE" sz="2800" dirty="0" smtClean="0"/>
              <a:t>)</a:t>
            </a:r>
          </a:p>
          <a:p>
            <a:pPr marL="684213" indent="-682625">
              <a:lnSpc>
                <a:spcPct val="83000"/>
              </a:lnSpc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2800" dirty="0"/>
              <a:t>- </a:t>
            </a:r>
            <a:r>
              <a:rPr lang="de-DE" altLang="de-DE" sz="2800" dirty="0" smtClean="0"/>
              <a:t>Streitschlichter</a:t>
            </a:r>
            <a:endParaRPr lang="de-DE" altLang="de-DE" sz="2800" dirty="0"/>
          </a:p>
          <a:p>
            <a:pPr marL="684213" indent="-682625" eaLnBrk="1" hangingPunct="1">
              <a:lnSpc>
                <a:spcPct val="83000"/>
              </a:lnSpc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2800" dirty="0" smtClean="0"/>
              <a:t>- Studien- und Berufsorientierung   </a:t>
            </a:r>
          </a:p>
        </p:txBody>
      </p:sp>
    </p:spTree>
    <p:extLst>
      <p:ext uri="{BB962C8B-B14F-4D97-AF65-F5344CB8AC3E}">
        <p14:creationId xmlns:p14="http://schemas.microsoft.com/office/powerpoint/2010/main" val="1007128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6425" cy="143668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mtClean="0"/>
              <a:t>Besonderheiten und Schwerpunkte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6425" cy="4269085"/>
          </a:xfrm>
        </p:spPr>
        <p:txBody>
          <a:bodyPr/>
          <a:lstStyle/>
          <a:p>
            <a:pPr marL="684213" indent="-682625" eaLnBrk="1" hangingPunct="1">
              <a:lnSpc>
                <a:spcPct val="73000"/>
              </a:lnSpc>
              <a:buFont typeface="Times New Roman" panose="02020603050405020304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3200" u="sng" dirty="0" smtClean="0"/>
              <a:t>Organisatorische Schwerpunkte</a:t>
            </a:r>
          </a:p>
          <a:p>
            <a:pPr marL="1588" indent="0" eaLnBrk="1" hangingPunct="1">
              <a:lnSpc>
                <a:spcPct val="73000"/>
              </a:lnSpc>
              <a:buNone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3200" u="sng" dirty="0" smtClean="0"/>
              <a:t> </a:t>
            </a:r>
          </a:p>
          <a:p>
            <a:pPr marL="684213" indent="-682625">
              <a:lnSpc>
                <a:spcPct val="73000"/>
              </a:lnSpc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2800" dirty="0" smtClean="0"/>
              <a:t>- </a:t>
            </a:r>
            <a:r>
              <a:rPr lang="de-DE" altLang="de-DE" sz="2800" dirty="0"/>
              <a:t>Lernplattform </a:t>
            </a:r>
            <a:r>
              <a:rPr lang="de-DE" altLang="de-DE" sz="2800" dirty="0" err="1" smtClean="0"/>
              <a:t>Itslearning</a:t>
            </a:r>
            <a:r>
              <a:rPr lang="de-DE" altLang="de-DE" sz="2800" dirty="0" smtClean="0"/>
              <a:t> </a:t>
            </a:r>
            <a:endParaRPr lang="de-DE" altLang="de-DE" sz="2800" dirty="0">
              <a:solidFill>
                <a:srgbClr val="FF0000"/>
              </a:solidFill>
            </a:endParaRPr>
          </a:p>
          <a:p>
            <a:pPr marL="684213" indent="-682625" eaLnBrk="1" hangingPunct="1">
              <a:lnSpc>
                <a:spcPct val="73000"/>
              </a:lnSpc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2800" dirty="0" smtClean="0"/>
              <a:t>- </a:t>
            </a:r>
            <a:r>
              <a:rPr lang="de-DE" altLang="de-DE" sz="2800" dirty="0" smtClean="0"/>
              <a:t>flexibles </a:t>
            </a:r>
            <a:r>
              <a:rPr lang="de-DE" altLang="de-DE" sz="2800" dirty="0" smtClean="0"/>
              <a:t>Doppelstundenmodell</a:t>
            </a:r>
          </a:p>
          <a:p>
            <a:pPr marL="684213" indent="-682625" eaLnBrk="1" hangingPunct="1">
              <a:lnSpc>
                <a:spcPct val="73000"/>
              </a:lnSpc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2800" dirty="0" smtClean="0"/>
              <a:t>- </a:t>
            </a:r>
            <a:r>
              <a:rPr lang="de-DE" altLang="de-DE" sz="2800" dirty="0" err="1"/>
              <a:t>komb</a:t>
            </a:r>
            <a:r>
              <a:rPr lang="de-DE" altLang="de-DE" sz="2800" dirty="0"/>
              <a:t>. </a:t>
            </a:r>
            <a:r>
              <a:rPr lang="de-DE" altLang="de-DE" sz="2800" dirty="0" smtClean="0"/>
              <a:t>Fachraumkonzept</a:t>
            </a:r>
          </a:p>
          <a:p>
            <a:pPr marL="684213" indent="-682625">
              <a:lnSpc>
                <a:spcPct val="73000"/>
              </a:lnSpc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2800" dirty="0"/>
              <a:t>- Förderkonzept</a:t>
            </a:r>
          </a:p>
          <a:p>
            <a:pPr marL="684213" indent="-682625">
              <a:lnSpc>
                <a:spcPct val="73000"/>
              </a:lnSpc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2800" dirty="0"/>
              <a:t>- doppelte </a:t>
            </a:r>
            <a:r>
              <a:rPr lang="de-DE" altLang="de-DE" sz="2800" dirty="0" smtClean="0"/>
              <a:t>Klassenleitung</a:t>
            </a:r>
            <a:endParaRPr lang="de-DE" altLang="de-DE" sz="2800" dirty="0"/>
          </a:p>
          <a:p>
            <a:pPr marL="684213" indent="-682625" eaLnBrk="1" hangingPunct="1">
              <a:lnSpc>
                <a:spcPct val="73000"/>
              </a:lnSpc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de-DE" altLang="de-DE" sz="2800" dirty="0" smtClean="0"/>
              <a:t>- Schließfächer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8013" cy="152717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mtClean="0"/>
              <a:t>Besonderheiten und Schwerpunkte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8013" cy="5319613"/>
          </a:xfrm>
        </p:spPr>
        <p:txBody>
          <a:bodyPr>
            <a:normAutofit lnSpcReduction="10000"/>
          </a:bodyPr>
          <a:lstStyle/>
          <a:p>
            <a:pPr marL="682625" indent="-681038" eaLnBrk="1" hangingPunct="1">
              <a:lnSpc>
                <a:spcPct val="83000"/>
              </a:lnSpc>
              <a:buFont typeface="Times New Roman" panose="02020603050405020304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3200" u="sng" dirty="0" smtClean="0"/>
              <a:t>Sprachlicher Schwerpunkt</a:t>
            </a:r>
          </a:p>
          <a:p>
            <a:pPr marL="1482725" lvl="1" indent="-568325" eaLnBrk="1" hangingPunct="1">
              <a:lnSpc>
                <a:spcPct val="83000"/>
              </a:lnSpc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3000" dirty="0" smtClean="0"/>
              <a:t>Bilingual Englisch ab 5 </a:t>
            </a:r>
            <a:endParaRPr lang="de-DE" altLang="de-DE" sz="3000" dirty="0" smtClean="0">
              <a:solidFill>
                <a:srgbClr val="FF0000"/>
              </a:solidFill>
            </a:endParaRPr>
          </a:p>
          <a:p>
            <a:pPr marL="1482725" lvl="1" indent="-568325">
              <a:lnSpc>
                <a:spcPct val="83000"/>
              </a:lnSpc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3000" dirty="0" smtClean="0"/>
              <a:t>Latein und Französisch ab 7              „</a:t>
            </a:r>
            <a:r>
              <a:rPr lang="de-DE" altLang="de-DE" sz="3000" dirty="0"/>
              <a:t>Drehtürenmodell</a:t>
            </a:r>
            <a:r>
              <a:rPr lang="de-DE" altLang="de-DE" sz="3000" dirty="0" smtClean="0"/>
              <a:t>“</a:t>
            </a:r>
          </a:p>
          <a:p>
            <a:pPr marL="1482725" lvl="1" indent="-568325" eaLnBrk="1" hangingPunct="1">
              <a:lnSpc>
                <a:spcPct val="83000"/>
              </a:lnSpc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3000" dirty="0" smtClean="0"/>
              <a:t>Spanisch ab Klasse 9 </a:t>
            </a:r>
            <a:endParaRPr lang="de-DE" altLang="de-DE" sz="3000" dirty="0" smtClean="0">
              <a:solidFill>
                <a:srgbClr val="FF0000"/>
              </a:solidFill>
            </a:endParaRPr>
          </a:p>
          <a:p>
            <a:pPr marL="1482725" lvl="1" indent="-568325" eaLnBrk="1" hangingPunct="1">
              <a:lnSpc>
                <a:spcPct val="83000"/>
              </a:lnSpc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3000" dirty="0" smtClean="0"/>
              <a:t>Teilnahme an Wettbewerben </a:t>
            </a:r>
          </a:p>
          <a:p>
            <a:pPr marL="1482725" lvl="1" indent="-568325" eaLnBrk="1" hangingPunct="1">
              <a:lnSpc>
                <a:spcPct val="83000"/>
              </a:lnSpc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3000" dirty="0" smtClean="0"/>
              <a:t>Partnerschulen in den USA (Chicago)  und in Frankreich (Lyon), </a:t>
            </a:r>
          </a:p>
          <a:p>
            <a:pPr marL="1482725" lvl="1" indent="-568325" eaLnBrk="1" hangingPunct="1">
              <a:lnSpc>
                <a:spcPct val="83000"/>
              </a:lnSpc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3000" dirty="0" smtClean="0"/>
              <a:t>Kurzreisen nach London, Paris oder Barcelona</a:t>
            </a:r>
          </a:p>
          <a:p>
            <a:pPr marL="1482725" lvl="1" indent="-568325" eaLnBrk="1" hangingPunct="1">
              <a:lnSpc>
                <a:spcPct val="83000"/>
              </a:lnSpc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3000" dirty="0" smtClean="0"/>
              <a:t>Studienreisen nach Italien oder Südfrankreich</a:t>
            </a:r>
          </a:p>
          <a:p>
            <a:pPr marL="1482725" lvl="1" indent="-568325" eaLnBrk="1" hangingPunct="1">
              <a:lnSpc>
                <a:spcPct val="83000"/>
              </a:lnSpc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de-DE" altLang="de-DE" dirty="0" smtClean="0"/>
          </a:p>
          <a:p>
            <a:pPr marL="1482725" lvl="1" indent="-568325" eaLnBrk="1" hangingPunct="1">
              <a:lnSpc>
                <a:spcPct val="83000"/>
              </a:lnSpc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de-DE" altLang="de-DE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46777" cy="731168"/>
          </a:xfrm>
        </p:spPr>
        <p:txBody>
          <a:bodyPr/>
          <a:lstStyle/>
          <a:p>
            <a:r>
              <a:rPr lang="de-DE" altLang="de-DE" dirty="0"/>
              <a:t>Besonderheiten und Schwerpunkte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844824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8013" cy="143668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mtClean="0"/>
              <a:t>Besonderheiten und Schwerpunkte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8013" cy="4556125"/>
          </a:xfrm>
        </p:spPr>
        <p:txBody>
          <a:bodyPr>
            <a:normAutofit fontScale="92500" lnSpcReduction="10000"/>
          </a:bodyPr>
          <a:lstStyle/>
          <a:p>
            <a:pPr marL="682625" indent="-681038" eaLnBrk="1" hangingPunct="1">
              <a:buFont typeface="Times New Roman" panose="02020603050405020304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3200" u="sng" dirty="0" smtClean="0"/>
              <a:t>Sportlicher Schwerpunkt</a:t>
            </a: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800" dirty="0" smtClean="0"/>
              <a:t>Skifreizeit im Jahrgang 9</a:t>
            </a: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800" dirty="0" smtClean="0"/>
              <a:t>Leistungsstützpunkt Tischtennis</a:t>
            </a: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800" dirty="0" smtClean="0"/>
              <a:t>Viele Schulmannschaften (Fuß-, Volley-, Beachvolley-, Basketball, Tennis, Tischtennis, Schach)</a:t>
            </a: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800" dirty="0" smtClean="0"/>
              <a:t>Viele Sport-</a:t>
            </a:r>
            <a:r>
              <a:rPr lang="de-DE" altLang="de-DE" sz="2800" dirty="0" err="1" smtClean="0"/>
              <a:t>AG´s</a:t>
            </a:r>
            <a:endParaRPr lang="de-DE" altLang="de-DE" sz="2800" dirty="0" smtClean="0"/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800" dirty="0" smtClean="0"/>
              <a:t>Pausensport (unter Mithilfe von Sporthelfern) </a:t>
            </a:r>
            <a:endParaRPr lang="de-DE" altLang="de-DE" sz="2800" dirty="0" smtClean="0">
              <a:solidFill>
                <a:srgbClr val="FF0000"/>
              </a:solidFill>
            </a:endParaRP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800" dirty="0" smtClean="0"/>
              <a:t>Ausbildung von Sport- und Skihelfern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74663" y="0"/>
            <a:ext cx="8228012" cy="1527175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6000" dirty="0" smtClean="0"/>
              <a:t>Wichtige Fragen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8013" cy="4646613"/>
          </a:xfrm>
        </p:spPr>
        <p:txBody>
          <a:bodyPr/>
          <a:lstStyle/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3600" dirty="0" smtClean="0"/>
              <a:t>Wie ist der Übergang ?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3600" dirty="0" smtClean="0"/>
              <a:t>Was erwartet mein Kind am CRG, wenn es in die Klasse 5 kommt ?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3600" dirty="0" smtClean="0"/>
              <a:t>Was ist das Besondere am CRG ?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 smtClean="0"/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8013" cy="70971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/>
              <a:t>Besonderheiten und Schwerpunkte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8013" cy="6392763"/>
          </a:xfrm>
        </p:spPr>
        <p:txBody>
          <a:bodyPr>
            <a:normAutofit/>
          </a:bodyPr>
          <a:lstStyle/>
          <a:p>
            <a:pPr marL="682625" indent="-681038" eaLnBrk="1" hangingPunct="1">
              <a:buFont typeface="Times New Roman" panose="02020603050405020304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3200" u="sng" dirty="0" smtClean="0"/>
              <a:t>Naturwissenschaftlicher Schwerpunkt</a:t>
            </a: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400" dirty="0" smtClean="0"/>
              <a:t>Technik-Unterricht ab Klasse 9</a:t>
            </a:r>
          </a:p>
          <a:p>
            <a:pPr marL="1482725" lvl="1" indent="-568325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400" dirty="0"/>
              <a:t>Elektrotechnik ab Klasse 10 in Kooperation    mit der Fachhochschule </a:t>
            </a:r>
            <a:r>
              <a:rPr lang="de-DE" altLang="de-DE" sz="2400" dirty="0" smtClean="0"/>
              <a:t>Südwestfalen </a:t>
            </a:r>
            <a:endParaRPr lang="de-DE" altLang="de-DE" sz="2400" dirty="0" smtClean="0">
              <a:solidFill>
                <a:srgbClr val="FF0000"/>
              </a:solidFill>
            </a:endParaRP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400" dirty="0" smtClean="0">
                <a:solidFill>
                  <a:schemeClr val="tx2"/>
                </a:solidFill>
              </a:rPr>
              <a:t>Informatik-Unterricht in 6 und 9/10</a:t>
            </a:r>
            <a:endParaRPr lang="de-DE" altLang="de-DE" sz="2400" dirty="0" smtClean="0">
              <a:solidFill>
                <a:srgbClr val="FF0000"/>
              </a:solidFill>
            </a:endParaRP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400" dirty="0" smtClean="0"/>
              <a:t>Bildungsbande</a:t>
            </a: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400" dirty="0" smtClean="0"/>
              <a:t>Arbeitsgemeinschaften ab Klasse 5   (z.B. Solar, Naturerkundung, Geocaching, Schulimkerei u.a.)</a:t>
            </a: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400" dirty="0" smtClean="0"/>
              <a:t>Physik-Leistungskurs/ NEU Sport-Leistungskurs</a:t>
            </a: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400" dirty="0" smtClean="0"/>
              <a:t>Schulgarten</a:t>
            </a: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400" dirty="0" smtClean="0"/>
              <a:t>Teilnahme an Wettbewerben </a:t>
            </a:r>
          </a:p>
          <a:p>
            <a:pPr marL="682625" indent="-681038" eaLnBrk="1" hangingPunct="1">
              <a:buClrTx/>
              <a:buSzTx/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de-DE" altLang="de-DE" dirty="0" smtClean="0"/>
          </a:p>
          <a:p>
            <a:pPr marL="682625" indent="-681038" eaLnBrk="1" hangingPunct="1">
              <a:spcBef>
                <a:spcPts val="700"/>
              </a:spcBef>
              <a:buClrTx/>
              <a:buSzTx/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de-DE" altLang="de-DE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8013" cy="143668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mtClean="0"/>
              <a:t>Besonderheiten und Schwerpunkte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8013" cy="4556125"/>
          </a:xfrm>
        </p:spPr>
        <p:txBody>
          <a:bodyPr/>
          <a:lstStyle/>
          <a:p>
            <a:pPr marL="682625" indent="-681038" eaLnBrk="1" hangingPunct="1">
              <a:buFont typeface="Times New Roman" panose="02020603050405020304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3200" u="sng" dirty="0" smtClean="0"/>
              <a:t>Musisch - künstlerischer Schwerpunkt</a:t>
            </a: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800" dirty="0" smtClean="0"/>
              <a:t>Unterstufenchor, Chor </a:t>
            </a:r>
            <a:endParaRPr lang="de-DE" altLang="de-DE" sz="2800" dirty="0" smtClean="0">
              <a:solidFill>
                <a:srgbClr val="FF0000"/>
              </a:solidFill>
            </a:endParaRP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800" dirty="0" smtClean="0"/>
              <a:t>Schulband, Bigband </a:t>
            </a:r>
            <a:endParaRPr lang="de-DE" altLang="de-DE" sz="2800" dirty="0" smtClean="0">
              <a:solidFill>
                <a:srgbClr val="FF0000"/>
              </a:solidFill>
            </a:endParaRP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800" dirty="0" smtClean="0"/>
              <a:t>Konzerte, Aufführungen, Auftritte</a:t>
            </a:r>
          </a:p>
          <a:p>
            <a:pPr marL="1482725" lvl="1" indent="-568325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800" dirty="0" smtClean="0"/>
              <a:t>Kunstprojekte </a:t>
            </a:r>
            <a:endParaRPr lang="de-DE" altLang="de-DE" sz="2800" dirty="0">
              <a:solidFill>
                <a:srgbClr val="FF0000"/>
              </a:solidFill>
            </a:endParaRPr>
          </a:p>
          <a:p>
            <a:pPr marL="1482725" lvl="1" indent="-568325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800" dirty="0" smtClean="0"/>
              <a:t>Theateraufführungen</a:t>
            </a:r>
            <a:endParaRPr lang="de-DE" altLang="de-DE" sz="2800" dirty="0"/>
          </a:p>
          <a:p>
            <a:pPr marL="1482725" lvl="1" indent="-568325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de-DE" altLang="de-DE" sz="2800" dirty="0" smtClean="0"/>
              <a:t>Besuch </a:t>
            </a:r>
            <a:r>
              <a:rPr lang="de-DE" altLang="de-DE" sz="2800" dirty="0"/>
              <a:t>von Museen und Ausstellungen</a:t>
            </a:r>
          </a:p>
          <a:p>
            <a:pPr marL="1482725" lvl="1" indent="-568325" eaLnBrk="1" hangingPunct="1">
              <a:buFont typeface="Times New Roman" panose="02020603050405020304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de-DE" altLang="de-DE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8" y="260648"/>
            <a:ext cx="6347713" cy="1320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altLang="de-DE" sz="5400" dirty="0" smtClean="0"/>
              <a:t>Anmeldeverfahren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124744"/>
            <a:ext cx="6842721" cy="4340555"/>
          </a:xfrm>
        </p:spPr>
        <p:txBody>
          <a:bodyPr>
            <a:noAutofit/>
          </a:bodyPr>
          <a:lstStyle/>
          <a:p>
            <a:pPr eaLnBrk="1" hangingPunct="1"/>
            <a:r>
              <a:rPr lang="de-DE" altLang="de-DE" sz="2800" dirty="0" smtClean="0"/>
              <a:t>Mi 14.02</a:t>
            </a:r>
            <a:r>
              <a:rPr lang="de-DE" altLang="de-DE" sz="2800" dirty="0" smtClean="0"/>
              <a:t>. – </a:t>
            </a:r>
            <a:r>
              <a:rPr lang="de-DE" altLang="de-DE" sz="2800" dirty="0" smtClean="0"/>
              <a:t>Mo 19.02.2024</a:t>
            </a:r>
            <a:endParaRPr lang="de-DE" altLang="de-DE" sz="2800" dirty="0" smtClean="0"/>
          </a:p>
          <a:p>
            <a:pPr eaLnBrk="1" hangingPunct="1"/>
            <a:r>
              <a:rPr lang="de-DE" altLang="de-DE" sz="2800" dirty="0" smtClean="0"/>
              <a:t>8.30 – 12.00 Uhr</a:t>
            </a:r>
          </a:p>
          <a:p>
            <a:pPr eaLnBrk="1" hangingPunct="1"/>
            <a:r>
              <a:rPr lang="de-DE" altLang="de-DE" sz="2800" dirty="0" err="1" smtClean="0"/>
              <a:t>zusätzl</a:t>
            </a:r>
            <a:r>
              <a:rPr lang="de-DE" altLang="de-DE" sz="2800" dirty="0" smtClean="0"/>
              <a:t>. </a:t>
            </a:r>
            <a:r>
              <a:rPr lang="de-DE" altLang="de-DE" sz="2800" dirty="0" smtClean="0"/>
              <a:t>Do </a:t>
            </a:r>
            <a:r>
              <a:rPr lang="de-DE" altLang="de-DE" sz="2800" dirty="0" smtClean="0"/>
              <a:t>und </a:t>
            </a:r>
            <a:r>
              <a:rPr lang="de-DE" altLang="de-DE" sz="2800" dirty="0" smtClean="0"/>
              <a:t>Mo </a:t>
            </a:r>
            <a:r>
              <a:rPr lang="de-DE" altLang="de-DE" sz="2800" dirty="0" smtClean="0"/>
              <a:t>15.00 – 17.00 Uhr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de-DE" altLang="de-DE" sz="2800" dirty="0" smtClean="0"/>
              <a:t>Zeugnis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de-DE" altLang="de-DE" sz="2800" dirty="0" smtClean="0"/>
              <a:t>4-seitiges Formular der Grundschule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de-DE" altLang="de-DE" sz="2800" dirty="0" smtClean="0"/>
              <a:t>Stammbuch oder Geburtsurkunde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de-DE" altLang="de-DE" sz="2800" dirty="0" smtClean="0"/>
              <a:t>evtl. Gesprächsprotokoll der Schule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de-DE" altLang="de-DE" sz="2800" dirty="0" smtClean="0"/>
              <a:t>Anmeldeformular (</a:t>
            </a:r>
            <a:r>
              <a:rPr lang="de-DE" altLang="de-DE" sz="2800" dirty="0" smtClean="0">
                <a:solidFill>
                  <a:schemeClr val="accent2"/>
                </a:solidFill>
              </a:rPr>
              <a:t>www.crghagen.de </a:t>
            </a:r>
            <a:r>
              <a:rPr lang="de-DE" altLang="de-DE" sz="28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Service  Anmeldung</a:t>
            </a:r>
            <a:r>
              <a:rPr lang="de-DE" altLang="de-DE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de-DE" altLang="de-DE" sz="2800" dirty="0" smtClean="0">
              <a:solidFill>
                <a:schemeClr val="accent2"/>
              </a:solidFill>
            </a:endParaRP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de-DE" altLang="de-DE" sz="2800" dirty="0" smtClean="0"/>
              <a:t>Kompetenzpass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5" t="13373" r="31055" b="3809"/>
          <a:stretch>
            <a:fillRect/>
          </a:stretch>
        </p:blipFill>
        <p:spPr>
          <a:xfrm>
            <a:off x="1763688" y="116632"/>
            <a:ext cx="4607843" cy="6624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235224"/>
          </a:xfrm>
        </p:spPr>
        <p:txBody>
          <a:bodyPr/>
          <a:lstStyle/>
          <a:p>
            <a:pPr algn="ctr"/>
            <a:r>
              <a:rPr lang="de-DE" dirty="0" smtClean="0"/>
              <a:t>Anmeldeformular über die Homepage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www.crghagen.de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716" t="2909" r="14271" b="3819"/>
          <a:stretch/>
        </p:blipFill>
        <p:spPr>
          <a:xfrm>
            <a:off x="395536" y="1821091"/>
            <a:ext cx="7056784" cy="4896545"/>
          </a:xfrm>
          <a:prstGeom prst="rect">
            <a:avLst/>
          </a:prstGeom>
        </p:spPr>
      </p:pic>
      <p:sp>
        <p:nvSpPr>
          <p:cNvPr id="6" name="Pfeil nach links 5"/>
          <p:cNvSpPr/>
          <p:nvPr/>
        </p:nvSpPr>
        <p:spPr>
          <a:xfrm rot="19732236">
            <a:off x="5909365" y="2526980"/>
            <a:ext cx="720080" cy="36004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8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/>
              <a:t>Wir sind „ausgezeichnet“</a:t>
            </a:r>
            <a:endParaRPr lang="de-DE" sz="4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81" y="5301208"/>
            <a:ext cx="4943475" cy="135255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35" y="4077072"/>
            <a:ext cx="3739509" cy="11055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58475"/>
            <a:ext cx="2390775" cy="13239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92431"/>
            <a:ext cx="4320480" cy="11630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99986"/>
            <a:ext cx="1874169" cy="157857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22" y="2818445"/>
            <a:ext cx="3335826" cy="10012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6" y="2885099"/>
            <a:ext cx="3045276" cy="97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38" y="1630524"/>
            <a:ext cx="5401524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4800" dirty="0" smtClean="0"/>
              <a:t>Wie ist der Übergang 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592796"/>
            <a:ext cx="6347714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3200" dirty="0" smtClean="0"/>
              <a:t>Absprachen durch „Schulen im Team“ </a:t>
            </a:r>
            <a:endParaRPr lang="de-DE" altLang="de-DE" sz="3200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de-DE" altLang="de-DE" sz="32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96952"/>
            <a:ext cx="549848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60648"/>
            <a:ext cx="6347713" cy="2016224"/>
          </a:xfrm>
        </p:spPr>
        <p:txBody>
          <a:bodyPr>
            <a:normAutofit/>
          </a:bodyPr>
          <a:lstStyle/>
          <a:p>
            <a:pPr eaLnBrk="1" hangingPunct="1"/>
            <a:endParaRPr lang="de-DE" altLang="de-DE" sz="4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636912"/>
            <a:ext cx="6347714" cy="3816424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3200" dirty="0" smtClean="0"/>
              <a:t>Hospitationen durch Klassen und Klassenleitungen</a:t>
            </a:r>
          </a:p>
          <a:p>
            <a:pPr eaLnBrk="1" hangingPunct="1"/>
            <a:r>
              <a:rPr lang="de-DE" altLang="de-DE" sz="3200" dirty="0" smtClean="0"/>
              <a:t>Gemeinsame Lehrplanabsprachen</a:t>
            </a:r>
          </a:p>
          <a:p>
            <a:pPr eaLnBrk="1" hangingPunct="1"/>
            <a:r>
              <a:rPr lang="de-DE" altLang="de-DE" sz="3200" dirty="0" smtClean="0"/>
              <a:t>Übergabekonferenzen</a:t>
            </a:r>
          </a:p>
          <a:p>
            <a:pPr eaLnBrk="1" hangingPunct="1"/>
            <a:r>
              <a:rPr lang="de-DE" altLang="de-DE" sz="3200" dirty="0" smtClean="0"/>
              <a:t>Klassenraumgestaltung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4392488" cy="12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dirty="0" smtClean="0"/>
              <a:t>In der Klasse 5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Kennlerntage</a:t>
            </a:r>
            <a:r>
              <a:rPr lang="de-DE" alt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zu </a:t>
            </a:r>
            <a:r>
              <a:rPr lang="de-DE" altLang="de-DE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Beginn</a:t>
            </a:r>
          </a:p>
          <a:p>
            <a:r>
              <a:rPr lang="de-DE" alt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Klassenleitung  </a:t>
            </a:r>
            <a:r>
              <a:rPr lang="de-DE" altLang="de-DE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mit </a:t>
            </a:r>
            <a:r>
              <a:rPr lang="de-DE" altLang="de-DE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2 </a:t>
            </a:r>
            <a:r>
              <a:rPr lang="de-DE" altLang="de-DE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KollegInnen</a:t>
            </a:r>
            <a:r>
              <a:rPr lang="de-DE" alt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+    </a:t>
            </a:r>
            <a:r>
              <a:rPr lang="de-DE" altLang="de-DE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Methodentraining</a:t>
            </a:r>
          </a:p>
          <a:p>
            <a:r>
              <a:rPr lang="de-DE" altLang="de-DE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Klassenräume </a:t>
            </a:r>
            <a:r>
              <a:rPr lang="de-DE" alt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in der „Villa</a:t>
            </a:r>
            <a:r>
              <a:rPr lang="de-DE" altLang="de-DE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“</a:t>
            </a:r>
          </a:p>
          <a:p>
            <a:r>
              <a:rPr lang="de-DE" alt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Begleitung durch </a:t>
            </a:r>
            <a:r>
              <a:rPr lang="de-DE" altLang="de-DE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Paten</a:t>
            </a:r>
            <a:r>
              <a:rPr lang="de-DE" alt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des </a:t>
            </a:r>
            <a:r>
              <a:rPr lang="de-DE" altLang="de-DE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         9</a:t>
            </a:r>
            <a:r>
              <a:rPr lang="de-DE" alt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. </a:t>
            </a:r>
            <a:r>
              <a:rPr lang="de-DE" altLang="de-DE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Jahrg</a:t>
            </a:r>
            <a:r>
              <a:rPr lang="de-DE" alt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. (Unternehmungen, Basteln, etc.)</a:t>
            </a:r>
          </a:p>
          <a:p>
            <a:endParaRPr lang="de-DE" altLang="de-D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endParaRPr lang="de-DE" altLang="de-DE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endParaRPr lang="de-DE" altLang="de-D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6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dirty="0"/>
              <a:t>In der Klasse 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Besondere </a:t>
            </a:r>
            <a:r>
              <a:rPr lang="de-DE" sz="2800" b="1" dirty="0" smtClean="0"/>
              <a:t>Klassengestaltung</a:t>
            </a:r>
          </a:p>
          <a:p>
            <a:r>
              <a:rPr lang="de-DE" sz="2800" b="1" dirty="0" smtClean="0"/>
              <a:t>Pausenbetreuung </a:t>
            </a:r>
            <a:r>
              <a:rPr lang="de-DE" sz="2800" dirty="0" smtClean="0"/>
              <a:t>durch Sporthelfer</a:t>
            </a:r>
          </a:p>
          <a:p>
            <a:r>
              <a:rPr lang="de-DE" sz="2800" b="1" dirty="0" smtClean="0"/>
              <a:t>Übermittagsangebote</a:t>
            </a:r>
            <a:r>
              <a:rPr lang="de-DE" sz="2800" dirty="0" smtClean="0"/>
              <a:t>: Sport- und Arbeitsgemeinschaften</a:t>
            </a:r>
          </a:p>
          <a:p>
            <a:r>
              <a:rPr lang="de-DE" altLang="de-DE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Unterrichtsstunde </a:t>
            </a:r>
            <a:r>
              <a:rPr lang="de-DE" altLang="de-DE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„Soziales Lernen“</a:t>
            </a:r>
          </a:p>
          <a:p>
            <a:endParaRPr lang="de-DE" altLang="de-D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3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dirty="0" smtClean="0"/>
              <a:t>In der Klasse 5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altLang="de-DE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Hausaufgabenbetreuung</a:t>
            </a:r>
            <a:r>
              <a:rPr lang="de-DE" alt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durch </a:t>
            </a:r>
            <a:r>
              <a:rPr lang="de-DE" altLang="de-DE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CARITAS </a:t>
            </a:r>
            <a:endParaRPr lang="de-DE" altLang="de-DE" sz="28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anose="020B0603020202020204" pitchFamily="34" charset="0"/>
            </a:endParaRPr>
          </a:p>
          <a:p>
            <a:r>
              <a:rPr lang="de-DE" altLang="de-DE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Cafeteria</a:t>
            </a:r>
            <a:r>
              <a:rPr lang="de-DE" alt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und </a:t>
            </a:r>
            <a:r>
              <a:rPr lang="de-DE" altLang="de-DE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Mensabetrieb</a:t>
            </a:r>
          </a:p>
          <a:p>
            <a:r>
              <a:rPr lang="de-DE" altLang="de-DE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Streitschlichtung</a:t>
            </a:r>
          </a:p>
          <a:p>
            <a:r>
              <a:rPr lang="de-DE" alt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Förderung von</a:t>
            </a:r>
            <a:r>
              <a:rPr lang="de-DE" altLang="de-DE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Arbeitstechniken, </a:t>
            </a:r>
            <a:r>
              <a:rPr lang="de-DE" altLang="de-DE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währenddessen Diagnose für individuelle Förderung ( im ersten Halbjahr)</a:t>
            </a:r>
          </a:p>
          <a:p>
            <a:endParaRPr lang="de-DE" altLang="de-DE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endParaRPr lang="de-DE" altLang="de-DE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33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dirty="0" smtClean="0"/>
              <a:t>Arbeitsgemeinschaften</a:t>
            </a:r>
            <a:endParaRPr lang="de-DE" sz="44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598" y="1340768"/>
            <a:ext cx="6698705" cy="5256584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Sport: </a:t>
            </a:r>
            <a:r>
              <a:rPr lang="de-DE" sz="2800" dirty="0" smtClean="0"/>
              <a:t>Volleyball, Basketball, Tischtennis, Tennis, Fechten, </a:t>
            </a:r>
            <a:endParaRPr lang="de-DE" sz="2800" dirty="0" smtClean="0">
              <a:solidFill>
                <a:srgbClr val="FF0000"/>
              </a:solidFill>
            </a:endParaRPr>
          </a:p>
          <a:p>
            <a:r>
              <a:rPr lang="de-DE" sz="2800" b="1" dirty="0" smtClean="0"/>
              <a:t>Musik: </a:t>
            </a:r>
            <a:r>
              <a:rPr lang="de-DE" sz="2800" dirty="0" smtClean="0"/>
              <a:t>Chor, Unterstufenchor, 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/>
              <a:t>Instrumentalunterricht</a:t>
            </a:r>
          </a:p>
          <a:p>
            <a:r>
              <a:rPr lang="de-DE" sz="2800" dirty="0" smtClean="0"/>
              <a:t>Theater</a:t>
            </a:r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45" y="3016559"/>
            <a:ext cx="1837001" cy="26056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12976"/>
            <a:ext cx="1728192" cy="25454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4" y="4212320"/>
            <a:ext cx="2463773" cy="173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dirty="0" smtClean="0"/>
              <a:t>Arbeitsgemeinschaften</a:t>
            </a:r>
            <a:endParaRPr lang="de-DE" sz="44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5256584"/>
          </a:xfrm>
        </p:spPr>
        <p:txBody>
          <a:bodyPr>
            <a:normAutofit fontScale="92500" lnSpcReduction="20000"/>
          </a:bodyPr>
          <a:lstStyle/>
          <a:p>
            <a:r>
              <a:rPr lang="de-DE" sz="2800" b="1" dirty="0" smtClean="0"/>
              <a:t>Sport: </a:t>
            </a:r>
            <a:r>
              <a:rPr lang="de-DE" sz="2800" dirty="0" smtClean="0"/>
              <a:t>Volleyball, Basketball, Tischtennis, Tennis, Fechten,</a:t>
            </a:r>
          </a:p>
          <a:p>
            <a:r>
              <a:rPr lang="de-DE" sz="2800" b="1" dirty="0" smtClean="0"/>
              <a:t>Musik: </a:t>
            </a:r>
            <a:r>
              <a:rPr lang="de-DE" sz="2800" dirty="0" smtClean="0"/>
              <a:t>Chor, Unterstufenchor, Instrumentalunterricht</a:t>
            </a:r>
          </a:p>
          <a:p>
            <a:r>
              <a:rPr lang="de-DE" sz="2800" dirty="0" smtClean="0"/>
              <a:t>Theater, Kunst</a:t>
            </a:r>
          </a:p>
          <a:p>
            <a:r>
              <a:rPr lang="de-DE" sz="2800" dirty="0" smtClean="0"/>
              <a:t>Schulgarten, Schulimkerei</a:t>
            </a:r>
          </a:p>
          <a:p>
            <a:r>
              <a:rPr lang="de-DE" sz="2800" dirty="0" smtClean="0"/>
              <a:t>Gesellschaftsspiele, Schul-Film</a:t>
            </a:r>
          </a:p>
          <a:p>
            <a:r>
              <a:rPr lang="de-DE" sz="2800" dirty="0" smtClean="0"/>
              <a:t>Französisch und Spanisch (DELF bzw. DELE-Zertifikate)</a:t>
            </a:r>
          </a:p>
          <a:p>
            <a:r>
              <a:rPr lang="de-DE" sz="2800" dirty="0" smtClean="0"/>
              <a:t>Ausbildung zum Sporthelfer oder Schulsanitäter, Streitschlichter, </a:t>
            </a:r>
          </a:p>
          <a:p>
            <a:r>
              <a:rPr lang="de-DE" sz="2800" dirty="0" smtClean="0"/>
              <a:t>Rechtskunde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529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617</Words>
  <Application>Microsoft Office PowerPoint</Application>
  <PresentationFormat>Bildschirmpräsentation (4:3)</PresentationFormat>
  <Paragraphs>137</Paragraphs>
  <Slides>26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Facette</vt:lpstr>
      <vt:lpstr>Herzlich Willkommen</vt:lpstr>
      <vt:lpstr>Wichtige Fragen</vt:lpstr>
      <vt:lpstr>Wie ist der Übergang ?</vt:lpstr>
      <vt:lpstr>PowerPoint-Präsentation</vt:lpstr>
      <vt:lpstr>In der Klasse 5</vt:lpstr>
      <vt:lpstr>In der Klasse 5</vt:lpstr>
      <vt:lpstr>In der Klasse 5</vt:lpstr>
      <vt:lpstr>Arbeitsgemeinschaften</vt:lpstr>
      <vt:lpstr>Arbeitsgemeinschaften</vt:lpstr>
      <vt:lpstr>PowerPoint-Präsentation</vt:lpstr>
      <vt:lpstr>PowerPoint-Präsentation</vt:lpstr>
      <vt:lpstr>Besonderheiten und Schwerpunkte</vt:lpstr>
      <vt:lpstr>Besonderheiten und Schwerpunkte</vt:lpstr>
      <vt:lpstr>Individuelles Lernen</vt:lpstr>
      <vt:lpstr>Besonderheiten und Schwerpunkte</vt:lpstr>
      <vt:lpstr>Besonderheiten und Schwerpunkte</vt:lpstr>
      <vt:lpstr>Besonderheiten und Schwerpunkte</vt:lpstr>
      <vt:lpstr>Besonderheiten und Schwerpunkte</vt:lpstr>
      <vt:lpstr>Besonderheiten und Schwerpunkte</vt:lpstr>
      <vt:lpstr>Besonderheiten und Schwerpunkte</vt:lpstr>
      <vt:lpstr>Besonderheiten und Schwerpunkte</vt:lpstr>
      <vt:lpstr>Anmeldeverfahren</vt:lpstr>
      <vt:lpstr>PowerPoint-Präsentation</vt:lpstr>
      <vt:lpstr>Anmeldeformular über die Homepage www.crghagen.de</vt:lpstr>
      <vt:lpstr>Wir sind „ausgezeichnet“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 1. Schulpflegschaftssitzung 08/09</dc:title>
  <dc:creator>Michael Pütz</dc:creator>
  <cp:lastModifiedBy>Michael,Puetz</cp:lastModifiedBy>
  <cp:revision>102</cp:revision>
  <cp:lastPrinted>1601-01-01T00:00:00Z</cp:lastPrinted>
  <dcterms:created xsi:type="dcterms:W3CDTF">2008-09-14T18:37:18Z</dcterms:created>
  <dcterms:modified xsi:type="dcterms:W3CDTF">2023-09-05T07:57:46Z</dcterms:modified>
</cp:coreProperties>
</file>